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21" r:id="rId3"/>
    <p:sldId id="310" r:id="rId4"/>
    <p:sldId id="312" r:id="rId5"/>
    <p:sldId id="323" r:id="rId6"/>
    <p:sldId id="316" r:id="rId7"/>
    <p:sldId id="259" r:id="rId8"/>
    <p:sldId id="313" r:id="rId9"/>
    <p:sldId id="314" r:id="rId10"/>
    <p:sldId id="284" r:id="rId11"/>
    <p:sldId id="317" r:id="rId12"/>
    <p:sldId id="298" r:id="rId13"/>
    <p:sldId id="285" r:id="rId14"/>
    <p:sldId id="283" r:id="rId15"/>
    <p:sldId id="326" r:id="rId16"/>
    <p:sldId id="327" r:id="rId17"/>
    <p:sldId id="325" r:id="rId18"/>
    <p:sldId id="324" r:id="rId19"/>
    <p:sldId id="3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256"/>
            <p14:sldId id="321"/>
          </p14:sldIdLst>
        </p14:section>
        <p14:section name="Energy Balance" id="{14F8F669-C04F-5340-89B1-61A7C9DE0E5D}">
          <p14:sldIdLst>
            <p14:sldId id="310"/>
            <p14:sldId id="312"/>
            <p14:sldId id="323"/>
            <p14:sldId id="316"/>
            <p14:sldId id="259"/>
            <p14:sldId id="313"/>
            <p14:sldId id="314"/>
            <p14:sldId id="284"/>
            <p14:sldId id="317"/>
            <p14:sldId id="298"/>
            <p14:sldId id="285"/>
            <p14:sldId id="283"/>
            <p14:sldId id="326"/>
            <p14:sldId id="327"/>
            <p14:sldId id="325"/>
            <p14:sldId id="324"/>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7"/>
    <p:restoredTop sz="75388"/>
  </p:normalViewPr>
  <p:slideViewPr>
    <p:cSldViewPr snapToGrid="0" snapToObjects="1">
      <p:cViewPr varScale="1">
        <p:scale>
          <a:sx n="55" d="100"/>
          <a:sy n="55" d="100"/>
        </p:scale>
        <p:origin x="2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smtClean="0">
                <a:solidFill>
                  <a:schemeClr val="tx1"/>
                </a:solidFill>
                <a:effectLst/>
                <a:latin typeface="+mn-lt"/>
                <a:ea typeface="+mn-ea"/>
                <a:cs typeface="+mn-cs"/>
              </a:rPr>
              <a:t>Nonresting</a:t>
            </a:r>
            <a:r>
              <a:rPr lang="en-US" sz="1200" b="0" i="0" kern="1200" dirty="0" smtClean="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smtClean="0">
                <a:solidFill>
                  <a:schemeClr val="tx1"/>
                </a:solidFill>
                <a:effectLst/>
                <a:latin typeface="+mn-lt"/>
                <a:ea typeface="+mn-ea"/>
                <a:cs typeface="+mn-cs"/>
              </a:rPr>
              <a:t>nonexercise</a:t>
            </a:r>
            <a:r>
              <a:rPr lang="en-US" sz="1200" b="0" i="0" kern="1200" dirty="0" smtClean="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7</a:t>
            </a:fld>
            <a:endParaRPr lang="en-US"/>
          </a:p>
        </p:txBody>
      </p:sp>
    </p:spTree>
    <p:extLst>
      <p:ext uri="{BB962C8B-B14F-4D97-AF65-F5344CB8AC3E}">
        <p14:creationId xmlns:p14="http://schemas.microsoft.com/office/powerpoint/2010/main" val="1919397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8</a:t>
            </a:fld>
            <a:endParaRPr lang="en-US"/>
          </a:p>
        </p:txBody>
      </p:sp>
    </p:spTree>
    <p:extLst>
      <p:ext uri="{BB962C8B-B14F-4D97-AF65-F5344CB8AC3E}">
        <p14:creationId xmlns:p14="http://schemas.microsoft.com/office/powerpoint/2010/main" val="169214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11</a:t>
            </a:fld>
            <a:endParaRPr lang="en-US"/>
          </a:p>
        </p:txBody>
      </p:sp>
    </p:spTree>
    <p:extLst>
      <p:ext uri="{BB962C8B-B14F-4D97-AF65-F5344CB8AC3E}">
        <p14:creationId xmlns:p14="http://schemas.microsoft.com/office/powerpoint/2010/main" val="122932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with sustained</a:t>
            </a:r>
            <a:r>
              <a:rPr lang="en-US" baseline="0" dirty="0" smtClean="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14</a:t>
            </a:fld>
            <a:endParaRPr lang="en-US"/>
          </a:p>
        </p:txBody>
      </p:sp>
    </p:spTree>
    <p:extLst>
      <p:ext uri="{BB962C8B-B14F-4D97-AF65-F5344CB8AC3E}">
        <p14:creationId xmlns:p14="http://schemas.microsoft.com/office/powerpoint/2010/main" val="103943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8E6069-A653-0C4F-8BD3-6550F8F9B9D4}" type="datetimeFigureOut">
              <a:rPr lang="en-US" smtClean="0"/>
              <a:t>9/22/17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8E6069-A653-0C4F-8BD3-6550F8F9B9D4}" type="datetimeFigureOut">
              <a:rPr lang="en-US" smtClean="0"/>
              <a:t>9/22/17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x.doi.org/10.1056/NEJM199503093321001" TargetMode="Externa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hyperlink" Target="http://dx.doi.org/10.1002/oby.21538"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hyperlink" Target="http://dx.doi.org/10.1152/ajpregu.00755.201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upertracker.usda.gov/bwp/index.html" TargetMode="Externa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Activity and Energy Expenditure</a:t>
            </a:r>
            <a:endParaRPr lang="en-US" dirty="0"/>
          </a:p>
        </p:txBody>
      </p:sp>
      <p:sp>
        <p:nvSpPr>
          <p:cNvPr id="3" name="Subtitle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measure metabolic rates?</a:t>
            </a:r>
            <a:endParaRPr lang="en-US" dirty="0"/>
          </a:p>
        </p:txBody>
      </p:sp>
      <p:pic>
        <p:nvPicPr>
          <p:cNvPr id="8" name="Picture 7"/>
          <p:cNvPicPr>
            <a:picLocks noChangeAspect="1"/>
          </p:cNvPicPr>
          <p:nvPr/>
        </p:nvPicPr>
        <p:blipFill>
          <a:blip r:embed="rId2"/>
          <a:stretch>
            <a:fillRect/>
          </a:stretch>
        </p:blipFill>
        <p:spPr>
          <a:xfrm>
            <a:off x="131975" y="1690688"/>
            <a:ext cx="5983827" cy="4229345"/>
          </a:xfrm>
          <a:prstGeom prst="rect">
            <a:avLst/>
          </a:prstGeom>
        </p:spPr>
      </p:pic>
      <p:pic>
        <p:nvPicPr>
          <p:cNvPr id="3" name="Picture 2"/>
          <p:cNvPicPr>
            <a:picLocks noChangeAspect="1"/>
          </p:cNvPicPr>
          <p:nvPr/>
        </p:nvPicPr>
        <p:blipFill>
          <a:blip r:embed="rId3"/>
          <a:stretch>
            <a:fillRect/>
          </a:stretch>
        </p:blipFill>
        <p:spPr>
          <a:xfrm>
            <a:off x="6192234" y="1875934"/>
            <a:ext cx="5485286" cy="3749577"/>
          </a:xfrm>
          <a:prstGeom prst="rect">
            <a:avLst/>
          </a:prstGeom>
        </p:spPr>
      </p:pic>
      <p:sp>
        <p:nvSpPr>
          <p:cNvPr id="4" name="TextBox 3"/>
          <p:cNvSpPr txBox="1"/>
          <p:nvPr/>
        </p:nvSpPr>
        <p:spPr>
          <a:xfrm>
            <a:off x="7774623" y="1413979"/>
            <a:ext cx="2320507" cy="369332"/>
          </a:xfrm>
          <a:prstGeom prst="rect">
            <a:avLst/>
          </a:prstGeom>
          <a:noFill/>
        </p:spPr>
        <p:txBody>
          <a:bodyPr wrap="none" rtlCol="0">
            <a:spAutoFit/>
          </a:bodyPr>
          <a:lstStyle/>
          <a:p>
            <a:r>
              <a:rPr lang="en-US" smtClean="0"/>
              <a:t>Doubly Labelled Water</a:t>
            </a:r>
            <a:endParaRPr lang="en-US"/>
          </a:p>
        </p:txBody>
      </p:sp>
    </p:spTree>
    <p:extLst>
      <p:ext uri="{BB962C8B-B14F-4D97-AF65-F5344CB8AC3E}">
        <p14:creationId xmlns:p14="http://schemas.microsoft.com/office/powerpoint/2010/main" val="191192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Think, Pair, Share: Strengths and Limitations of Indirect Calorimetry vs Doubly Labelled Water</a:t>
            </a:r>
            <a:endParaRPr lang="en-US" dirty="0"/>
          </a:p>
        </p:txBody>
      </p:sp>
      <p:sp>
        <p:nvSpPr>
          <p:cNvPr id="6" name="Content Placeholder 5"/>
          <p:cNvSpPr>
            <a:spLocks noGrp="1"/>
          </p:cNvSpPr>
          <p:nvPr>
            <p:ph idx="1"/>
          </p:nvPr>
        </p:nvSpPr>
        <p:spPr>
          <a:xfrm>
            <a:off x="838200" y="1825625"/>
            <a:ext cx="5911392" cy="4351338"/>
          </a:xfrm>
        </p:spPr>
        <p:txBody>
          <a:bodyPr/>
          <a:lstStyle/>
          <a:p>
            <a:r>
              <a:rPr lang="en-US" dirty="0" smtClean="0"/>
              <a:t>Think about it yourself for 2 mins</a:t>
            </a:r>
          </a:p>
          <a:p>
            <a:r>
              <a:rPr lang="en-US" dirty="0" smtClean="0"/>
              <a:t>Talk to someone near you for 2 mins</a:t>
            </a:r>
          </a:p>
          <a:p>
            <a:r>
              <a:rPr lang="en-US" dirty="0" smtClean="0"/>
              <a:t>Bring it back to the group</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398" y="1690688"/>
            <a:ext cx="5460884" cy="4655956"/>
          </a:xfrm>
          <a:prstGeom prst="rect">
            <a:avLst/>
          </a:prstGeom>
        </p:spPr>
      </p:pic>
      <p:cxnSp>
        <p:nvCxnSpPr>
          <p:cNvPr id="8" name="Straight Connector 7"/>
          <p:cNvCxnSpPr/>
          <p:nvPr/>
        </p:nvCxnSpPr>
        <p:spPr>
          <a:xfrm flipH="1">
            <a:off x="1168924" y="2045616"/>
            <a:ext cx="49207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68925" y="2573518"/>
            <a:ext cx="5231875" cy="15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252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think over-eating alters the basal metabolic rate?</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smtClean="0"/>
              <a:t>I think metabolic rate would be lower after over-eating</a:t>
            </a:r>
          </a:p>
          <a:p>
            <a:pPr marL="514350" indent="-514350">
              <a:buFont typeface="+mj-lt"/>
              <a:buAutoNum type="alphaUcPeriod"/>
            </a:pPr>
            <a:r>
              <a:rPr lang="en-US" dirty="0" smtClean="0"/>
              <a:t>I think metabolic rate would be higher after over-eating</a:t>
            </a:r>
          </a:p>
          <a:p>
            <a:pPr marL="514350" indent="-514350">
              <a:buFont typeface="+mj-lt"/>
              <a:buAutoNum type="alphaUcPeriod"/>
            </a:pPr>
            <a:r>
              <a:rPr lang="en-US" dirty="0" smtClean="0"/>
              <a:t>What do you think fasting or caloric restriction would do to the metabolic rate?</a:t>
            </a:r>
            <a:endParaRPr lang="en-US" dirty="0"/>
          </a:p>
        </p:txBody>
      </p:sp>
    </p:spTree>
    <p:extLst>
      <p:ext uri="{BB962C8B-B14F-4D97-AF65-F5344CB8AC3E}">
        <p14:creationId xmlns:p14="http://schemas.microsoft.com/office/powerpoint/2010/main" val="44332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Over/underfeeding and metabolic rates</a:t>
            </a:r>
            <a:endParaRPr lang="en-US" dirty="0"/>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smtClean="0"/>
              <a:t>Le</a:t>
            </a:r>
            <a:r>
              <a:rPr lang="en-US" b="1" dirty="0" err="1" smtClean="0">
                <a:effectLst/>
              </a:rPr>
              <a:t>ibel</a:t>
            </a:r>
            <a:r>
              <a:rPr lang="en-US" b="1" dirty="0" smtClean="0">
                <a:effectLst/>
              </a:rPr>
              <a:t> R, </a:t>
            </a:r>
            <a:r>
              <a:rPr lang="en-US" b="1" dirty="0" err="1" smtClean="0">
                <a:effectLst/>
              </a:rPr>
              <a:t>Osenbaum</a:t>
            </a:r>
            <a:r>
              <a:rPr lang="en-US" b="1" dirty="0" smtClean="0">
                <a:effectLst/>
              </a:rPr>
              <a:t> MIR, </a:t>
            </a:r>
            <a:r>
              <a:rPr lang="en-US" b="1" dirty="0" err="1" smtClean="0">
                <a:effectLst/>
              </a:rPr>
              <a:t>Leibel</a:t>
            </a:r>
            <a:r>
              <a:rPr lang="en-US" b="1" dirty="0" smtClean="0">
                <a:effectLst/>
              </a:rPr>
              <a:t> RL, Rosenbaum M, Hirsch J.</a:t>
            </a:r>
            <a:r>
              <a:rPr lang="en-US" dirty="0" smtClean="0">
                <a:effectLst/>
              </a:rPr>
              <a:t> Changes in energy expenditure resulting from altered body weight. </a:t>
            </a:r>
            <a:r>
              <a:rPr lang="en-US" i="1" dirty="0" smtClean="0">
                <a:effectLst/>
              </a:rPr>
              <a:t>N. Engl. J. Med.</a:t>
            </a:r>
            <a:r>
              <a:rPr lang="en-US" dirty="0" smtClean="0">
                <a:effectLst/>
              </a:rPr>
              <a:t> 1995;332(10):621–8. </a:t>
            </a:r>
            <a:r>
              <a:rPr lang="de-DE" dirty="0" smtClean="0">
                <a:effectLst/>
                <a:hlinkClick r:id="rId2"/>
              </a:rPr>
              <a:t>http://dx.doi.org/10.1056/NEJM199503093321001</a:t>
            </a:r>
            <a:endParaRPr lang="en-US" dirty="0" smtClean="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Biggest Loser Follow-Up Study</a:t>
            </a:r>
            <a:endParaRPr lang="en-US" dirty="0"/>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
        <p:nvSpPr>
          <p:cNvPr id="6" name="TextBox 5"/>
          <p:cNvSpPr txBox="1"/>
          <p:nvPr/>
        </p:nvSpPr>
        <p:spPr>
          <a:xfrm>
            <a:off x="5575300" y="6099142"/>
            <a:ext cx="6745533" cy="954107"/>
          </a:xfrm>
          <a:prstGeom prst="rect">
            <a:avLst/>
          </a:prstGeom>
          <a:noFill/>
        </p:spPr>
        <p:txBody>
          <a:bodyPr wrap="square" rtlCol="0">
            <a:spAutoFit/>
          </a:bodyPr>
          <a:lstStyle/>
          <a:p>
            <a:r>
              <a:rPr lang="en-US" sz="1400" b="1" dirty="0"/>
              <a:t>Fothergill E, </a:t>
            </a:r>
            <a:r>
              <a:rPr lang="en-US" sz="1400" b="1" dirty="0" err="1"/>
              <a:t>Guo</a:t>
            </a:r>
            <a:r>
              <a:rPr lang="en-US" sz="1400" b="1" dirty="0"/>
              <a:t> J, Howard L, Kerns JC, Knuth ND, </a:t>
            </a:r>
            <a:r>
              <a:rPr lang="en-US" sz="1400" b="1" dirty="0" err="1"/>
              <a:t>Brychta</a:t>
            </a:r>
            <a:r>
              <a:rPr lang="en-US" sz="1400" b="1" dirty="0"/>
              <a:t> R, Chen KY, </a:t>
            </a:r>
            <a:r>
              <a:rPr lang="en-US" sz="1400" b="1" dirty="0" err="1"/>
              <a:t>Skarulis</a:t>
            </a:r>
            <a:r>
              <a:rPr lang="en-US" sz="1400" b="1" dirty="0"/>
              <a:t> MC, Walter M, Walter PJ, Hall KD</a:t>
            </a:r>
            <a:r>
              <a:rPr lang="en-US" sz="1400" dirty="0"/>
              <a:t>. Persistent metabolic adaptation 6 years after “The Biggest Loser” competition. Obesity. 2016; 24: 1612–9. </a:t>
            </a:r>
            <a:r>
              <a:rPr lang="en-US" sz="1400" dirty="0" err="1"/>
              <a:t>doi</a:t>
            </a:r>
            <a:r>
              <a:rPr lang="en-US" sz="1400" dirty="0"/>
              <a:t>: </a:t>
            </a:r>
            <a:r>
              <a:rPr lang="en-US" sz="1400" dirty="0">
                <a:hlinkClick r:id="rId5"/>
              </a:rPr>
              <a:t>10.1002/oby.21538</a:t>
            </a:r>
            <a:r>
              <a:rPr lang="en-US" sz="1400" dirty="0"/>
              <a:t>.</a:t>
            </a:r>
          </a:p>
          <a:p>
            <a:endParaRPr lang="en-US" sz="1400" dirty="0"/>
          </a:p>
        </p:txBody>
      </p:sp>
      <p:cxnSp>
        <p:nvCxnSpPr>
          <p:cNvPr id="8" name="Straight Connector 7"/>
          <p:cNvCxnSpPr/>
          <p:nvPr/>
        </p:nvCxnSpPr>
        <p:spPr>
          <a:xfrm flipV="1">
            <a:off x="8342722" y="2356701"/>
            <a:ext cx="0" cy="2960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of Physical Activity in Weight Loss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5142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Levels in Physical Activity</a:t>
            </a:r>
            <a:endParaRPr lang="en-US" dirty="0"/>
          </a:p>
        </p:txBody>
      </p:sp>
      <p:pic>
        <p:nvPicPr>
          <p:cNvPr id="4" name="Picture 3"/>
          <p:cNvPicPr>
            <a:picLocks noChangeAspect="1"/>
          </p:cNvPicPr>
          <p:nvPr/>
        </p:nvPicPr>
        <p:blipFill>
          <a:blip r:embed="rId2"/>
          <a:stretch>
            <a:fillRect/>
          </a:stretch>
        </p:blipFill>
        <p:spPr>
          <a:xfrm>
            <a:off x="6857541" y="1690688"/>
            <a:ext cx="5029658" cy="4477429"/>
          </a:xfrm>
          <a:prstGeom prst="rect">
            <a:avLst/>
          </a:prstGeom>
        </p:spPr>
      </p:pic>
      <p:pic>
        <p:nvPicPr>
          <p:cNvPr id="5" name="Picture 4"/>
          <p:cNvPicPr>
            <a:picLocks noChangeAspect="1"/>
          </p:cNvPicPr>
          <p:nvPr/>
        </p:nvPicPr>
        <p:blipFill>
          <a:blip r:embed="rId3"/>
          <a:stretch>
            <a:fillRect/>
          </a:stretch>
        </p:blipFill>
        <p:spPr>
          <a:xfrm>
            <a:off x="536832" y="1690688"/>
            <a:ext cx="5019454" cy="4477429"/>
          </a:xfrm>
          <a:prstGeom prst="rect">
            <a:avLst/>
          </a:prstGeom>
        </p:spPr>
      </p:pic>
      <p:sp>
        <p:nvSpPr>
          <p:cNvPr id="6" name="TextBox 5"/>
          <p:cNvSpPr txBox="1"/>
          <p:nvPr/>
        </p:nvSpPr>
        <p:spPr>
          <a:xfrm>
            <a:off x="8048328" y="6488668"/>
            <a:ext cx="3838871" cy="369332"/>
          </a:xfrm>
          <a:prstGeom prst="rect">
            <a:avLst/>
          </a:prstGeom>
          <a:noFill/>
        </p:spPr>
        <p:txBody>
          <a:bodyPr wrap="none" rtlCol="0">
            <a:spAutoFit/>
          </a:bodyPr>
          <a:lstStyle/>
          <a:p>
            <a:r>
              <a:rPr lang="en-US" smtClean="0"/>
              <a:t>National Health Interview Survey, 2016</a:t>
            </a:r>
            <a:endParaRPr lang="en-US"/>
          </a:p>
        </p:txBody>
      </p:sp>
    </p:spTree>
    <p:extLst>
      <p:ext uri="{BB962C8B-B14F-4D97-AF65-F5344CB8AC3E}">
        <p14:creationId xmlns:p14="http://schemas.microsoft.com/office/powerpoint/2010/main" val="9159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in Workplace Physical Activity</a:t>
            </a:r>
            <a:endParaRPr lang="en-US" dirty="0"/>
          </a:p>
        </p:txBody>
      </p:sp>
      <p:pic>
        <p:nvPicPr>
          <p:cNvPr id="4" name="Picture 3"/>
          <p:cNvPicPr>
            <a:picLocks noChangeAspect="1"/>
          </p:cNvPicPr>
          <p:nvPr/>
        </p:nvPicPr>
        <p:blipFill>
          <a:blip r:embed="rId2"/>
          <a:stretch>
            <a:fillRect/>
          </a:stretch>
        </p:blipFill>
        <p:spPr>
          <a:xfrm>
            <a:off x="838200" y="2214196"/>
            <a:ext cx="4495800" cy="2476500"/>
          </a:xfrm>
          <a:prstGeom prst="rect">
            <a:avLst/>
          </a:prstGeom>
        </p:spPr>
      </p:pic>
      <p:pic>
        <p:nvPicPr>
          <p:cNvPr id="5" name="Picture 4"/>
          <p:cNvPicPr>
            <a:picLocks noChangeAspect="1"/>
          </p:cNvPicPr>
          <p:nvPr/>
        </p:nvPicPr>
        <p:blipFill rotWithShape="1">
          <a:blip r:embed="rId3"/>
          <a:srcRect t="46015"/>
          <a:stretch/>
        </p:blipFill>
        <p:spPr>
          <a:xfrm>
            <a:off x="6096000" y="1974972"/>
            <a:ext cx="4102100" cy="2954948"/>
          </a:xfrm>
          <a:prstGeom prst="rect">
            <a:avLst/>
          </a:prstGeom>
        </p:spPr>
      </p:pic>
      <p:sp>
        <p:nvSpPr>
          <p:cNvPr id="6" name="TextBox 5"/>
          <p:cNvSpPr txBox="1"/>
          <p:nvPr/>
        </p:nvSpPr>
        <p:spPr>
          <a:xfrm>
            <a:off x="445477" y="5453428"/>
            <a:ext cx="11491051" cy="1200329"/>
          </a:xfrm>
          <a:prstGeom prst="rect">
            <a:avLst/>
          </a:prstGeom>
          <a:noFill/>
        </p:spPr>
        <p:txBody>
          <a:bodyPr wrap="square" rtlCol="0">
            <a:spAutoFit/>
          </a:bodyPr>
          <a:lstStyle/>
          <a:p>
            <a:r>
              <a:rPr lang="en-US" smtClean="0"/>
              <a:t>Church </a:t>
            </a:r>
            <a:r>
              <a:rPr lang="en-US"/>
              <a:t>TS, Thomas DM, Tudor-Locke C, </a:t>
            </a:r>
            <a:r>
              <a:rPr lang="en-US" dirty="0" err="1"/>
              <a:t>Katzmarzyk</a:t>
            </a:r>
            <a:r>
              <a:rPr lang="en-US" dirty="0"/>
              <a:t> PT, Earnest CP, </a:t>
            </a:r>
            <a:r>
              <a:rPr lang="en-US" dirty="0" err="1"/>
              <a:t>Rodarte</a:t>
            </a:r>
            <a:r>
              <a:rPr lang="en-US" dirty="0"/>
              <a:t> RQ, Martin CK, Blair SN, Bouchard C. Trends over 5 decades in U.S. occupation-related physical activity and their associations with obesity. </a:t>
            </a:r>
            <a:r>
              <a:rPr lang="en-US" dirty="0" err="1"/>
              <a:t>PLoS</a:t>
            </a:r>
            <a:r>
              <a:rPr lang="en-US" dirty="0"/>
              <a:t> One. 2011; 6: 1–7. </a:t>
            </a:r>
            <a:r>
              <a:rPr lang="en-US" dirty="0" err="1"/>
              <a:t>doi</a:t>
            </a:r>
            <a:r>
              <a:rPr lang="en-US" dirty="0"/>
              <a:t>: 10.1371/journal.pone.0019657.</a:t>
            </a:r>
          </a:p>
          <a:p>
            <a:endParaRPr lang="en-US" dirty="0"/>
          </a:p>
        </p:txBody>
      </p:sp>
    </p:spTree>
    <p:extLst>
      <p:ext uri="{BB962C8B-B14F-4D97-AF65-F5344CB8AC3E}">
        <p14:creationId xmlns:p14="http://schemas.microsoft.com/office/powerpoint/2010/main" val="1086497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Physical Exercise</a:t>
            </a:r>
            <a:endParaRPr lang="en-US" dirty="0"/>
          </a:p>
        </p:txBody>
      </p:sp>
      <p:sp>
        <p:nvSpPr>
          <p:cNvPr id="6" name="Content Placeholder 5"/>
          <p:cNvSpPr>
            <a:spLocks noGrp="1"/>
          </p:cNvSpPr>
          <p:nvPr>
            <p:ph idx="1"/>
          </p:nvPr>
        </p:nvSpPr>
        <p:spPr>
          <a:xfrm>
            <a:off x="838200" y="1825625"/>
            <a:ext cx="4695092" cy="4351338"/>
          </a:xfrm>
        </p:spPr>
        <p:txBody>
          <a:bodyPr/>
          <a:lstStyle/>
          <a:p>
            <a:r>
              <a:rPr lang="en-US" dirty="0" smtClean="0"/>
              <a:t>Flexibility</a:t>
            </a:r>
          </a:p>
          <a:p>
            <a:r>
              <a:rPr lang="en-US" dirty="0" smtClean="0"/>
              <a:t>Strength</a:t>
            </a:r>
          </a:p>
          <a:p>
            <a:r>
              <a:rPr lang="en-US" dirty="0" smtClean="0"/>
              <a:t>Mood</a:t>
            </a:r>
          </a:p>
          <a:p>
            <a:r>
              <a:rPr lang="en-US" dirty="0" smtClean="0"/>
              <a:t>Cardiovascular </a:t>
            </a:r>
            <a:r>
              <a:rPr lang="en-US" dirty="0" smtClean="0"/>
              <a:t>health</a:t>
            </a:r>
          </a:p>
          <a:p>
            <a:r>
              <a:rPr lang="en-US" dirty="0" smtClean="0"/>
              <a:t>Benefits at all BMI categories</a:t>
            </a:r>
            <a:endParaRPr lang="en-US" dirty="0"/>
          </a:p>
        </p:txBody>
      </p:sp>
      <p:sp>
        <p:nvSpPr>
          <p:cNvPr id="5" name="TextBox 4"/>
          <p:cNvSpPr txBox="1"/>
          <p:nvPr/>
        </p:nvSpPr>
        <p:spPr>
          <a:xfrm>
            <a:off x="4806462" y="5603631"/>
            <a:ext cx="7385538" cy="1477328"/>
          </a:xfrm>
          <a:prstGeom prst="rect">
            <a:avLst/>
          </a:prstGeom>
          <a:noFill/>
        </p:spPr>
        <p:txBody>
          <a:bodyPr wrap="square" rtlCol="0">
            <a:spAutoFit/>
          </a:bodyPr>
          <a:lstStyle/>
          <a:p>
            <a:r>
              <a:rPr lang="en-US" dirty="0" smtClean="0"/>
              <a:t>Blair </a:t>
            </a:r>
            <a:r>
              <a:rPr lang="en-US" dirty="0"/>
              <a:t>SN, Kohl HW, </a:t>
            </a:r>
            <a:r>
              <a:rPr lang="en-US" dirty="0" err="1"/>
              <a:t>Paffenbarger</a:t>
            </a:r>
            <a:r>
              <a:rPr lang="en-US" dirty="0"/>
              <a:t> RS, Clark DG, Cooper KH, Gibbons LW. Physical fitness and all-cause mortality. A prospective study of healthy men and women. JAMA. 1989; 262: 2395–401. </a:t>
            </a:r>
            <a:r>
              <a:rPr lang="en-US" dirty="0" err="1"/>
              <a:t>doi</a:t>
            </a:r>
            <a:r>
              <a:rPr lang="en-US" dirty="0"/>
              <a:t>: 10.1001/jama.1989.03430170057028.</a:t>
            </a:r>
          </a:p>
          <a:p>
            <a:endParaRPr lang="en-US" dirty="0"/>
          </a:p>
        </p:txBody>
      </p:sp>
      <p:pic>
        <p:nvPicPr>
          <p:cNvPr id="3" name="Picture 2"/>
          <p:cNvPicPr>
            <a:picLocks noChangeAspect="1"/>
          </p:cNvPicPr>
          <p:nvPr/>
        </p:nvPicPr>
        <p:blipFill>
          <a:blip r:embed="rId2"/>
          <a:stretch>
            <a:fillRect/>
          </a:stretch>
        </p:blipFill>
        <p:spPr>
          <a:xfrm>
            <a:off x="5312785" y="1313122"/>
            <a:ext cx="5613123" cy="4155572"/>
          </a:xfrm>
          <a:prstGeom prst="rect">
            <a:avLst/>
          </a:prstGeom>
        </p:spPr>
      </p:pic>
    </p:spTree>
    <p:extLst>
      <p:ext uri="{BB962C8B-B14F-4D97-AF65-F5344CB8AC3E}">
        <p14:creationId xmlns:p14="http://schemas.microsoft.com/office/powerpoint/2010/main" val="165786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2046005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Describe what is meant by energy expenditure and how it relates to energy </a:t>
            </a:r>
            <a:r>
              <a:rPr lang="en-US" dirty="0" smtClean="0"/>
              <a:t>balance</a:t>
            </a:r>
          </a:p>
          <a:p>
            <a:r>
              <a:rPr lang="en-US" dirty="0" smtClean="0"/>
              <a:t>Distinguish </a:t>
            </a:r>
            <a:r>
              <a:rPr lang="en-US" dirty="0"/>
              <a:t>between methods to evaluate energy expenditure, including advantages and disadvantages of each (step counts, doubly-labelled water, indirect calorimetry</a:t>
            </a:r>
            <a:r>
              <a:rPr lang="en-US" dirty="0" smtClean="0"/>
              <a:t>)</a:t>
            </a:r>
          </a:p>
          <a:p>
            <a:r>
              <a:rPr lang="en-US" dirty="0" smtClean="0"/>
              <a:t>Define </a:t>
            </a:r>
            <a:r>
              <a:rPr lang="en-US" dirty="0"/>
              <a:t>the components of total daily energy </a:t>
            </a:r>
            <a:r>
              <a:rPr lang="en-US" dirty="0" smtClean="0"/>
              <a:t>expenditure</a:t>
            </a:r>
          </a:p>
          <a:p>
            <a:r>
              <a:rPr lang="en-US" dirty="0" smtClean="0"/>
              <a:t>Assess </a:t>
            </a:r>
            <a:r>
              <a:rPr lang="en-US" dirty="0"/>
              <a:t>how each component is affected by diet, genetics, sex, age and activity </a:t>
            </a:r>
            <a:r>
              <a:rPr lang="en-US" dirty="0" smtClean="0"/>
              <a:t>levels</a:t>
            </a:r>
          </a:p>
          <a:p>
            <a:r>
              <a:rPr lang="en-US" dirty="0" smtClean="0"/>
              <a:t>Explain </a:t>
            </a:r>
            <a:r>
              <a:rPr lang="en-US" dirty="0"/>
              <a:t>the relationship between energy expenditure and </a:t>
            </a:r>
            <a:r>
              <a:rPr lang="en-US" dirty="0" smtClean="0"/>
              <a:t>obesity</a:t>
            </a:r>
          </a:p>
          <a:p>
            <a:r>
              <a:rPr lang="en-US" dirty="0" smtClean="0"/>
              <a:t>Understand </a:t>
            </a:r>
            <a:r>
              <a:rPr lang="en-US" dirty="0"/>
              <a:t>the associations between physical activity and risk of </a:t>
            </a:r>
            <a:r>
              <a:rPr lang="en-US" dirty="0" smtClean="0"/>
              <a:t>obesity</a:t>
            </a:r>
          </a:p>
          <a:p>
            <a:r>
              <a:rPr lang="en-US" dirty="0" smtClean="0"/>
              <a:t>Assess </a:t>
            </a:r>
            <a:r>
              <a:rPr lang="en-US" dirty="0"/>
              <a:t>how total daily energy expenditure changes during weight gain or loss and how this relates to weight loss </a:t>
            </a:r>
            <a:r>
              <a:rPr lang="en-US" dirty="0" smtClean="0"/>
              <a:t>efficacy</a:t>
            </a:r>
          </a:p>
          <a:p>
            <a:r>
              <a:rPr lang="en-US" dirty="0" smtClean="0"/>
              <a:t>Summarize </a:t>
            </a:r>
            <a:r>
              <a:rPr lang="en-US" dirty="0"/>
              <a:t>the health benefits of exercise, independent of changes in energy expenditure</a:t>
            </a:r>
          </a:p>
        </p:txBody>
      </p:sp>
    </p:spTree>
    <p:extLst>
      <p:ext uri="{BB962C8B-B14F-4D97-AF65-F5344CB8AC3E}">
        <p14:creationId xmlns:p14="http://schemas.microsoft.com/office/powerpoint/2010/main" val="1233805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Balance and Obesity</a:t>
            </a:r>
            <a:endParaRPr lang="en-US" dirty="0"/>
          </a:p>
        </p:txBody>
      </p:sp>
      <p:pic>
        <p:nvPicPr>
          <p:cNvPr id="3" name="Picture 2" descr="Energy Bal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504599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6186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Energy Expenditure, Heat and Oxygen Consumption</a:t>
            </a:r>
            <a:endParaRPr lang="en-US" dirty="0"/>
          </a:p>
        </p:txBody>
      </p:sp>
      <p:sp>
        <p:nvSpPr>
          <p:cNvPr id="5" name="Content Placeholder 4"/>
          <p:cNvSpPr>
            <a:spLocks noGrp="1"/>
          </p:cNvSpPr>
          <p:nvPr>
            <p:ph idx="1"/>
          </p:nvPr>
        </p:nvSpPr>
        <p:spPr/>
        <p:txBody>
          <a:bodyPr/>
          <a:lstStyle/>
          <a:p>
            <a:r>
              <a:rPr lang="en-US" dirty="0" smtClean="0"/>
              <a:t>Energy cannot be created or destroyed but can be interconverted</a:t>
            </a:r>
          </a:p>
          <a:p>
            <a:r>
              <a:rPr lang="en-US" dirty="0" smtClean="0"/>
              <a:t>Nutrients -&gt; ATP -&gt; Muscle Contraction </a:t>
            </a:r>
          </a:p>
          <a:p>
            <a:r>
              <a:rPr lang="en-US" dirty="0" smtClean="0"/>
              <a:t>At each step some energy is lost as heat</a:t>
            </a:r>
          </a:p>
          <a:p>
            <a:r>
              <a:rPr lang="en-US" dirty="0" smtClean="0"/>
              <a:t>Therefore fundamentally, energy expenditure is measured by heat generation, also known as </a:t>
            </a:r>
            <a:r>
              <a:rPr lang="en-US" b="1" dirty="0" smtClean="0"/>
              <a:t>Thermogenesis</a:t>
            </a:r>
            <a:endParaRPr lang="en-US" dirty="0"/>
          </a:p>
        </p:txBody>
      </p:sp>
    </p:spTree>
    <p:extLst>
      <p:ext uri="{BB962C8B-B14F-4D97-AF65-F5344CB8AC3E}">
        <p14:creationId xmlns:p14="http://schemas.microsoft.com/office/powerpoint/2010/main" val="134891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heat and why is it relevant for energy expenditure?</a:t>
            </a:r>
            <a:endParaRPr lang="en-US" dirty="0"/>
          </a:p>
        </p:txBody>
      </p:sp>
      <p:pic>
        <p:nvPicPr>
          <p:cNvPr id="5" name="Picture 4"/>
          <p:cNvPicPr>
            <a:picLocks noChangeAspect="1"/>
          </p:cNvPicPr>
          <p:nvPr/>
        </p:nvPicPr>
        <p:blipFill>
          <a:blip r:embed="rId2"/>
          <a:stretch>
            <a:fillRect/>
          </a:stretch>
        </p:blipFill>
        <p:spPr>
          <a:xfrm>
            <a:off x="4283369" y="1172214"/>
            <a:ext cx="5397500" cy="4406900"/>
          </a:xfrm>
          <a:prstGeom prst="rect">
            <a:avLst/>
          </a:prstGeom>
        </p:spPr>
      </p:pic>
      <p:sp>
        <p:nvSpPr>
          <p:cNvPr id="6" name="TextBox 5"/>
          <p:cNvSpPr txBox="1"/>
          <p:nvPr/>
        </p:nvSpPr>
        <p:spPr>
          <a:xfrm>
            <a:off x="5410527" y="5416196"/>
            <a:ext cx="4270342" cy="923330"/>
          </a:xfrm>
          <a:prstGeom prst="rect">
            <a:avLst/>
          </a:prstGeom>
          <a:noFill/>
        </p:spPr>
        <p:txBody>
          <a:bodyPr wrap="square" rtlCol="0">
            <a:spAutoFit/>
          </a:bodyPr>
          <a:lstStyle/>
          <a:p>
            <a:r>
              <a:rPr lang="en-US" dirty="0" smtClean="0"/>
              <a:t>Most of energy captured as </a:t>
            </a:r>
            <a:r>
              <a:rPr lang="en-US" smtClean="0"/>
              <a:t>ATP/NADH/FADH</a:t>
            </a:r>
            <a:r>
              <a:rPr lang="en-US" baseline="-25000" smtClean="0"/>
              <a:t>2</a:t>
            </a:r>
            <a:r>
              <a:rPr lang="en-US" smtClean="0"/>
              <a:t> but for each reaction a small amount is released as heat</a:t>
            </a:r>
            <a:endParaRPr lang="en-US" baseline="-25000" dirty="0"/>
          </a:p>
        </p:txBody>
      </p:sp>
      <p:sp>
        <p:nvSpPr>
          <p:cNvPr id="11" name="TextBox 10"/>
          <p:cNvSpPr txBox="1"/>
          <p:nvPr/>
        </p:nvSpPr>
        <p:spPr>
          <a:xfrm>
            <a:off x="273378" y="2196445"/>
            <a:ext cx="4009992" cy="2585323"/>
          </a:xfrm>
          <a:prstGeom prst="rect">
            <a:avLst/>
          </a:prstGeom>
          <a:noFill/>
        </p:spPr>
        <p:txBody>
          <a:bodyPr wrap="square" rtlCol="0">
            <a:spAutoFit/>
          </a:bodyPr>
          <a:lstStyle/>
          <a:p>
            <a:r>
              <a:rPr lang="en-US" b="1" dirty="0" smtClean="0"/>
              <a:t>Thermogenesi</a:t>
            </a:r>
            <a:r>
              <a:rPr lang="en-US" dirty="0" smtClean="0"/>
              <a:t>s is the generation of heat from metabolic processes.  </a:t>
            </a:r>
          </a:p>
          <a:p>
            <a:endParaRPr lang="en-US" dirty="0"/>
          </a:p>
          <a:p>
            <a:r>
              <a:rPr lang="en-US" b="1" dirty="0" smtClean="0"/>
              <a:t>Metabolic efficiency </a:t>
            </a:r>
            <a:r>
              <a:rPr lang="en-US" dirty="0" smtClean="0"/>
              <a:t>is the percent of energy intake that is stored</a:t>
            </a:r>
          </a:p>
          <a:p>
            <a:endParaRPr lang="en-US" dirty="0"/>
          </a:p>
          <a:p>
            <a:r>
              <a:rPr lang="en-US" b="1" dirty="0" smtClean="0"/>
              <a:t>Metabolic inefficiency </a:t>
            </a:r>
            <a:r>
              <a:rPr lang="en-US" dirty="0" smtClean="0"/>
              <a:t>is the percent of energy intake that is released (either as heat, or excreted)</a:t>
            </a:r>
            <a:endParaRPr lang="en-US" dirty="0"/>
          </a:p>
        </p:txBody>
      </p:sp>
    </p:spTree>
    <p:extLst>
      <p:ext uri="{BB962C8B-B14F-4D97-AF65-F5344CB8AC3E}">
        <p14:creationId xmlns:p14="http://schemas.microsoft.com/office/powerpoint/2010/main" val="9263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linds(horizontal)">
                                      <p:cBhvr>
                                        <p:cTn id="7" dur="500"/>
                                        <p:tgtEl>
                                          <p:spTgt spid="1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xEl>
                                              <p:pRg st="4" end="4"/>
                                            </p:txEl>
                                          </p:spTgt>
                                        </p:tgtEl>
                                        <p:attrNameLst>
                                          <p:attrName>style.visibility</p:attrName>
                                        </p:attrNameLst>
                                      </p:cBhvr>
                                      <p:to>
                                        <p:strVal val="visible"/>
                                      </p:to>
                                    </p:set>
                                    <p:animEffect transition="in" filter="blinds(horizontal)">
                                      <p:cBhvr>
                                        <p:cTn id="1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Parts of the Metabolic Rate Metabolic Rate</a:t>
            </a:r>
            <a:endParaRPr lang="en-US" dirty="0"/>
          </a:p>
        </p:txBody>
      </p:sp>
      <p:pic>
        <p:nvPicPr>
          <p:cNvPr id="6" name="Picture 5"/>
          <p:cNvPicPr>
            <a:picLocks noChangeAspect="1"/>
          </p:cNvPicPr>
          <p:nvPr/>
        </p:nvPicPr>
        <p:blipFill>
          <a:blip r:embed="rId3"/>
          <a:stretch>
            <a:fillRect/>
          </a:stretch>
        </p:blipFill>
        <p:spPr>
          <a:xfrm>
            <a:off x="2871223" y="1565432"/>
            <a:ext cx="7197377" cy="4177852"/>
          </a:xfrm>
          <a:prstGeom prst="rect">
            <a:avLst/>
          </a:prstGeom>
        </p:spPr>
      </p:pic>
      <p:sp>
        <p:nvSpPr>
          <p:cNvPr id="7" name="Rectangle 6"/>
          <p:cNvSpPr/>
          <p:nvPr/>
        </p:nvSpPr>
        <p:spPr>
          <a:xfrm>
            <a:off x="6889898" y="1499302"/>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smtClean="0">
                <a:effectLst/>
              </a:rPr>
              <a:t>Maclean PS, </a:t>
            </a:r>
            <a:r>
              <a:rPr lang="en-US" b="1" dirty="0" err="1" smtClean="0">
                <a:effectLst/>
              </a:rPr>
              <a:t>Bergouignan</a:t>
            </a:r>
            <a:r>
              <a:rPr lang="en-US" b="1" dirty="0" smtClean="0">
                <a:effectLst/>
              </a:rPr>
              <a:t> A, Cornier M-A, Jackman MR.</a:t>
            </a:r>
            <a:r>
              <a:rPr lang="en-US" dirty="0" smtClean="0">
                <a:effectLst/>
              </a:rPr>
              <a:t> Biology’s response to dieting: the impetus for weight regain. </a:t>
            </a:r>
            <a:r>
              <a:rPr lang="en-US" i="1" dirty="0" smtClean="0">
                <a:effectLst/>
              </a:rPr>
              <a:t>Am. J. Physiol. </a:t>
            </a:r>
            <a:r>
              <a:rPr lang="en-US" i="1" dirty="0" err="1" smtClean="0">
                <a:effectLst/>
              </a:rPr>
              <a:t>Regul</a:t>
            </a:r>
            <a:r>
              <a:rPr lang="en-US" i="1" dirty="0" smtClean="0">
                <a:effectLst/>
              </a:rPr>
              <a:t>. </a:t>
            </a:r>
            <a:r>
              <a:rPr lang="en-US" i="1" dirty="0" err="1" smtClean="0">
                <a:effectLst/>
              </a:rPr>
              <a:t>Integr</a:t>
            </a:r>
            <a:r>
              <a:rPr lang="en-US" i="1" dirty="0" smtClean="0">
                <a:effectLst/>
              </a:rPr>
              <a:t>. Comp. Physiol.</a:t>
            </a:r>
            <a:r>
              <a:rPr lang="en-US" dirty="0" smtClean="0">
                <a:effectLst/>
              </a:rPr>
              <a:t> 2011;301(3):R581–R600. </a:t>
            </a:r>
            <a:r>
              <a:rPr lang="es-ES_tradnl" dirty="0" smtClean="0">
                <a:effectLst/>
                <a:hlinkClick r:id="rId4"/>
              </a:rPr>
              <a:t>http://dx.doi.org/10.1152/ajpregu.00755.2010</a:t>
            </a:r>
            <a:endParaRPr lang="en-US" dirty="0" smtClean="0">
              <a:effectLst/>
            </a:endParaRPr>
          </a:p>
          <a:p>
            <a:endParaRPr lang="en-US" dirty="0"/>
          </a:p>
        </p:txBody>
      </p:sp>
    </p:spTree>
    <p:extLst>
      <p:ext uri="{BB962C8B-B14F-4D97-AF65-F5344CB8AC3E}">
        <p14:creationId xmlns:p14="http://schemas.microsoft.com/office/powerpoint/2010/main" val="14671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Modifiers of energy expenditure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8635561"/>
              </p:ext>
            </p:extLst>
          </p:nvPr>
        </p:nvGraphicFramePr>
        <p:xfrm>
          <a:off x="838200" y="1580526"/>
          <a:ext cx="10515600" cy="4735432"/>
        </p:xfrm>
        <a:graphic>
          <a:graphicData uri="http://schemas.openxmlformats.org/drawingml/2006/table">
            <a:tbl>
              <a:tblPr firstRow="1" bandRow="1">
                <a:tableStyleId>{5C22544A-7EE6-4342-B048-85BDC9FD1C3A}</a:tableStyleId>
              </a:tblPr>
              <a:tblGrid>
                <a:gridCol w="5257800"/>
                <a:gridCol w="5257800"/>
              </a:tblGrid>
              <a:tr h="1183858">
                <a:tc>
                  <a:txBody>
                    <a:bodyPr/>
                    <a:lstStyle/>
                    <a:p>
                      <a:r>
                        <a:rPr lang="en-US" sz="3200" dirty="0" smtClean="0"/>
                        <a:t>Energy Expenditure Component</a:t>
                      </a:r>
                      <a:endParaRPr lang="en-US" sz="3200" dirty="0"/>
                    </a:p>
                  </a:txBody>
                  <a:tcPr/>
                </a:tc>
                <a:tc>
                  <a:txBody>
                    <a:bodyPr/>
                    <a:lstStyle/>
                    <a:p>
                      <a:r>
                        <a:rPr lang="en-US" sz="3200" dirty="0" smtClean="0"/>
                        <a:t>Increased</a:t>
                      </a:r>
                      <a:r>
                        <a:rPr lang="en-US" sz="3200" baseline="0" dirty="0" smtClean="0"/>
                        <a:t> by</a:t>
                      </a:r>
                      <a:endParaRPr lang="en-US" sz="3200" dirty="0"/>
                    </a:p>
                  </a:txBody>
                  <a:tcPr/>
                </a:tc>
              </a:tr>
              <a:tr h="1183858">
                <a:tc>
                  <a:txBody>
                    <a:bodyPr/>
                    <a:lstStyle/>
                    <a:p>
                      <a:r>
                        <a:rPr lang="en-US" sz="3200" dirty="0" smtClean="0"/>
                        <a:t>EAT</a:t>
                      </a:r>
                      <a:r>
                        <a:rPr lang="en-US" sz="3200" baseline="0" dirty="0" smtClean="0"/>
                        <a:t> (Exercise Activity Thermogenesis)</a:t>
                      </a:r>
                      <a:endParaRPr lang="en-US" sz="3200" dirty="0"/>
                    </a:p>
                  </a:txBody>
                  <a:tcPr/>
                </a:tc>
                <a:tc>
                  <a:txBody>
                    <a:bodyPr/>
                    <a:lstStyle/>
                    <a:p>
                      <a:r>
                        <a:rPr lang="en-US" sz="3200" dirty="0" smtClean="0"/>
                        <a:t>Exercise</a:t>
                      </a:r>
                      <a:endParaRPr lang="en-US" sz="3200" dirty="0"/>
                    </a:p>
                  </a:txBody>
                  <a:tcPr/>
                </a:tc>
              </a:tr>
              <a:tr h="1183858">
                <a:tc>
                  <a:txBody>
                    <a:bodyPr/>
                    <a:lstStyle/>
                    <a:p>
                      <a:r>
                        <a:rPr lang="en-US" sz="3200" dirty="0" smtClean="0"/>
                        <a:t>TEF/DIT (Thermic</a:t>
                      </a:r>
                      <a:r>
                        <a:rPr lang="en-US" sz="3200" baseline="0" dirty="0" smtClean="0"/>
                        <a:t> Effect of Food)</a:t>
                      </a:r>
                      <a:endParaRPr lang="en-US" sz="3200" dirty="0"/>
                    </a:p>
                  </a:txBody>
                  <a:tcPr/>
                </a:tc>
                <a:tc>
                  <a:txBody>
                    <a:bodyPr/>
                    <a:lstStyle/>
                    <a:p>
                      <a:r>
                        <a:rPr lang="en-US" sz="3200" dirty="0" smtClean="0"/>
                        <a:t>Protein in Meal, Insulin Sensitivity,</a:t>
                      </a:r>
                      <a:r>
                        <a:rPr lang="en-US" sz="3200" baseline="0" dirty="0" smtClean="0"/>
                        <a:t> Meal Size</a:t>
                      </a:r>
                      <a:endParaRPr lang="en-US" sz="3200" dirty="0"/>
                    </a:p>
                  </a:txBody>
                  <a:tcPr/>
                </a:tc>
              </a:tr>
              <a:tr h="1183858">
                <a:tc>
                  <a:txBody>
                    <a:bodyPr/>
                    <a:lstStyle/>
                    <a:p>
                      <a:r>
                        <a:rPr lang="en-US" sz="3200" dirty="0" smtClean="0"/>
                        <a:t>BMR/SMR</a:t>
                      </a:r>
                      <a:r>
                        <a:rPr lang="en-US" sz="3200" baseline="0" dirty="0" smtClean="0"/>
                        <a:t>/REE (Basal Metabolic Rate)</a:t>
                      </a:r>
                      <a:endParaRPr lang="en-US" sz="3200" dirty="0"/>
                    </a:p>
                  </a:txBody>
                  <a:tcPr/>
                </a:tc>
                <a:tc>
                  <a:txBody>
                    <a:bodyPr/>
                    <a:lstStyle/>
                    <a:p>
                      <a:r>
                        <a:rPr lang="en-US" sz="3200" dirty="0" smtClean="0"/>
                        <a:t>Young Age, Sex (M), Lean Mass,</a:t>
                      </a:r>
                      <a:r>
                        <a:rPr lang="en-US" sz="3200" baseline="0" dirty="0" smtClean="0"/>
                        <a:t> Set Point</a:t>
                      </a:r>
                      <a:endParaRPr lang="en-US" sz="3200" dirty="0"/>
                    </a:p>
                  </a:txBody>
                  <a:tcPr/>
                </a:tc>
              </a:tr>
            </a:tbl>
          </a:graphicData>
        </a:graphic>
      </p:graphicFrame>
    </p:spTree>
    <p:extLst>
      <p:ext uri="{BB962C8B-B14F-4D97-AF65-F5344CB8AC3E}">
        <p14:creationId xmlns:p14="http://schemas.microsoft.com/office/powerpoint/2010/main" val="1676534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Total Daily Energy Expenditure</a:t>
            </a:r>
            <a:endParaRPr lang="en-US" dirty="0"/>
          </a:p>
        </p:txBody>
      </p:sp>
      <p:sp>
        <p:nvSpPr>
          <p:cNvPr id="3" name="Content Placeholder 2"/>
          <p:cNvSpPr>
            <a:spLocks noGrp="1"/>
          </p:cNvSpPr>
          <p:nvPr>
            <p:ph idx="1"/>
          </p:nvPr>
        </p:nvSpPr>
        <p:spPr>
          <a:xfrm>
            <a:off x="556181" y="1825625"/>
            <a:ext cx="4336331" cy="4351338"/>
          </a:xfrm>
        </p:spPr>
        <p:txBody>
          <a:bodyPr/>
          <a:lstStyle/>
          <a:p>
            <a:r>
              <a:rPr lang="en-US" dirty="0" smtClean="0"/>
              <a:t>Many methods exist.  I like the </a:t>
            </a:r>
            <a:r>
              <a:rPr lang="en-US" dirty="0" err="1" smtClean="0"/>
              <a:t>supertracker</a:t>
            </a:r>
            <a:r>
              <a:rPr lang="en-US" dirty="0"/>
              <a:t> by the NIH: </a:t>
            </a:r>
            <a:r>
              <a:rPr lang="en-US" dirty="0">
                <a:hlinkClick r:id="rId2"/>
              </a:rPr>
              <a:t>https://</a:t>
            </a:r>
            <a:r>
              <a:rPr lang="en-US" dirty="0" err="1">
                <a:hlinkClick r:id="rId2"/>
              </a:rPr>
              <a:t>www.supertracker.usda.gov</a:t>
            </a:r>
            <a:r>
              <a:rPr lang="en-US" dirty="0">
                <a:hlinkClick r:id="rId2"/>
              </a:rPr>
              <a:t>/</a:t>
            </a:r>
            <a:r>
              <a:rPr lang="en-US" dirty="0" err="1">
                <a:hlinkClick r:id="rId2"/>
              </a:rPr>
              <a:t>bwp</a:t>
            </a:r>
            <a:r>
              <a:rPr lang="en-US" dirty="0">
                <a:hlinkClick r:id="rId2"/>
              </a:rPr>
              <a:t>/</a:t>
            </a:r>
            <a:r>
              <a:rPr lang="en-US" dirty="0" err="1">
                <a:hlinkClick r:id="rId2"/>
              </a:rPr>
              <a:t>index.html</a:t>
            </a:r>
            <a:endParaRPr lang="en-US" dirty="0"/>
          </a:p>
        </p:txBody>
      </p:sp>
      <p:pic>
        <p:nvPicPr>
          <p:cNvPr id="4" name="Picture 3"/>
          <p:cNvPicPr>
            <a:picLocks noChangeAspect="1"/>
          </p:cNvPicPr>
          <p:nvPr/>
        </p:nvPicPr>
        <p:blipFill>
          <a:blip r:embed="rId3"/>
          <a:stretch>
            <a:fillRect/>
          </a:stretch>
        </p:blipFill>
        <p:spPr>
          <a:xfrm>
            <a:off x="5207066" y="1825625"/>
            <a:ext cx="6984934" cy="4039386"/>
          </a:xfrm>
          <a:prstGeom prst="rect">
            <a:avLst/>
          </a:prstGeom>
        </p:spPr>
      </p:pic>
    </p:spTree>
    <p:extLst>
      <p:ext uri="{BB962C8B-B14F-4D97-AF65-F5344CB8AC3E}">
        <p14:creationId xmlns:p14="http://schemas.microsoft.com/office/powerpoint/2010/main" val="7907444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1304</TotalTime>
  <Words>975</Words>
  <Application>Microsoft Macintosh PowerPoint</Application>
  <PresentationFormat>Widescreen</PresentationFormat>
  <Paragraphs>80</Paragraphs>
  <Slides>19</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Calibri Light</vt:lpstr>
      <vt:lpstr>Arial</vt:lpstr>
      <vt:lpstr>Office Theme</vt:lpstr>
      <vt:lpstr>Physical Activity and Energy Expenditure</vt:lpstr>
      <vt:lpstr>Learning Objectives</vt:lpstr>
      <vt:lpstr>Energy Balance and Obesity</vt:lpstr>
      <vt:lpstr>Energy Expenditure</vt:lpstr>
      <vt:lpstr>Energy Expenditure, Heat and Oxygen Consumption</vt:lpstr>
      <vt:lpstr>What is heat and why is it relevant for energy expenditure?</vt:lpstr>
      <vt:lpstr>Parts of the Metabolic Rate Metabolic Rate</vt:lpstr>
      <vt:lpstr>Modifiers of energy expenditure</vt:lpstr>
      <vt:lpstr>Estimating Total Daily Energy Expenditure</vt:lpstr>
      <vt:lpstr>How do we measure metabolic rates?</vt:lpstr>
      <vt:lpstr>Think, Pair, Share: Strengths and Limitations of Indirect Calorimetry vs Doubly Labelled Water</vt:lpstr>
      <vt:lpstr>How do you think over-eating alters the basal metabolic rate?</vt:lpstr>
      <vt:lpstr>Over/underfeeding and metabolic rates</vt:lpstr>
      <vt:lpstr>The Biggest Loser Follow-Up Study</vt:lpstr>
      <vt:lpstr>Effectiveness of Physical Activity in Weight Loss</vt:lpstr>
      <vt:lpstr>Overall Levels in Physical Activity</vt:lpstr>
      <vt:lpstr>Trends in Workplace Physical Activity</vt:lpstr>
      <vt:lpstr>Benefits of Physical Exercise</vt:lpstr>
      <vt:lpstr>Learning Objectives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87</cp:revision>
  <cp:lastPrinted>2016-09-13T18:00:56Z</cp:lastPrinted>
  <dcterms:created xsi:type="dcterms:W3CDTF">2016-09-05T11:19:01Z</dcterms:created>
  <dcterms:modified xsi:type="dcterms:W3CDTF">2017-09-22T14:11:17Z</dcterms:modified>
</cp:coreProperties>
</file>